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8" r:id="rId2"/>
    <p:sldId id="266" r:id="rId3"/>
    <p:sldId id="256" r:id="rId4"/>
    <p:sldId id="257"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B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674"/>
    <p:restoredTop sz="94799"/>
  </p:normalViewPr>
  <p:slideViewPr>
    <p:cSldViewPr snapToGrid="0" snapToObjects="1">
      <p:cViewPr>
        <p:scale>
          <a:sx n="99" d="100"/>
          <a:sy n="99" d="100"/>
        </p:scale>
        <p:origin x="184" y="248"/>
      </p:cViewPr>
      <p:guideLst/>
    </p:cSldViewPr>
  </p:slideViewPr>
  <p:notesTextViewPr>
    <p:cViewPr>
      <p:scale>
        <a:sx n="155" d="100"/>
        <a:sy n="155"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D9A25F-DC9A-1E4D-94B7-934677D88B1B}" type="datetimeFigureOut">
              <a:rPr lang="en-US" smtClean="0"/>
              <a:t>3/2/19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0DFA4E-5698-EB45-B7F2-C798BDED968A}" type="slidenum">
              <a:rPr lang="en-US" smtClean="0"/>
              <a:t>‹#›</a:t>
            </a:fld>
            <a:endParaRPr lang="en-US"/>
          </a:p>
        </p:txBody>
      </p:sp>
    </p:spTree>
    <p:extLst>
      <p:ext uri="{BB962C8B-B14F-4D97-AF65-F5344CB8AC3E}">
        <p14:creationId xmlns:p14="http://schemas.microsoft.com/office/powerpoint/2010/main" val="12433512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Should</a:t>
            </a:r>
            <a:r>
              <a:rPr lang="en-US" baseline="0" dirty="0" smtClean="0"/>
              <a:t> I have a visual explaining how First order mutagenesis is done?</a:t>
            </a:r>
            <a:endParaRPr lang="en-US" dirty="0"/>
          </a:p>
        </p:txBody>
      </p:sp>
      <p:sp>
        <p:nvSpPr>
          <p:cNvPr id="4" name="Slide Number Placeholder 3"/>
          <p:cNvSpPr>
            <a:spLocks noGrp="1"/>
          </p:cNvSpPr>
          <p:nvPr>
            <p:ph type="sldNum" sz="quarter" idx="10"/>
          </p:nvPr>
        </p:nvSpPr>
        <p:spPr/>
        <p:txBody>
          <a:bodyPr/>
          <a:lstStyle/>
          <a:p>
            <a:fld id="{9FC5881E-0714-7C4D-BEE3-0929FBDCAC34}" type="slidenum">
              <a:rPr lang="en-US" smtClean="0"/>
              <a:t>5</a:t>
            </a:fld>
            <a:endParaRPr lang="en-US"/>
          </a:p>
        </p:txBody>
      </p:sp>
    </p:spTree>
    <p:extLst>
      <p:ext uri="{BB962C8B-B14F-4D97-AF65-F5344CB8AC3E}">
        <p14:creationId xmlns:p14="http://schemas.microsoft.com/office/powerpoint/2010/main" val="1060601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20DFA4E-5698-EB45-B7F2-C798BDED968A}" type="slidenum">
              <a:rPr lang="en-US" smtClean="0"/>
              <a:t>8</a:t>
            </a:fld>
            <a:endParaRPr lang="en-US"/>
          </a:p>
        </p:txBody>
      </p:sp>
    </p:spTree>
    <p:extLst>
      <p:ext uri="{BB962C8B-B14F-4D97-AF65-F5344CB8AC3E}">
        <p14:creationId xmlns:p14="http://schemas.microsoft.com/office/powerpoint/2010/main" val="1953877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A028C59-41F8-B44E-872B-F7309C681029}" type="datetimeFigureOut">
              <a:rPr lang="en-US" smtClean="0"/>
              <a:t>3/2/19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15390201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028C59-41F8-B44E-872B-F7309C681029}" type="datetimeFigureOut">
              <a:rPr lang="en-US" smtClean="0"/>
              <a:t>3/2/19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1591855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028C59-41F8-B44E-872B-F7309C681029}" type="datetimeFigureOut">
              <a:rPr lang="en-US" smtClean="0"/>
              <a:t>3/2/19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965425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028C59-41F8-B44E-872B-F7309C681029}" type="datetimeFigureOut">
              <a:rPr lang="en-US" smtClean="0"/>
              <a:t>3/2/19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179153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028C59-41F8-B44E-872B-F7309C681029}" type="datetimeFigureOut">
              <a:rPr lang="en-US" smtClean="0"/>
              <a:t>3/2/19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2654233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A028C59-41F8-B44E-872B-F7309C681029}" type="datetimeFigureOut">
              <a:rPr lang="en-US" smtClean="0"/>
              <a:t>3/2/19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646389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A028C59-41F8-B44E-872B-F7309C681029}" type="datetimeFigureOut">
              <a:rPr lang="en-US" smtClean="0"/>
              <a:t>3/2/19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1892644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A028C59-41F8-B44E-872B-F7309C681029}" type="datetimeFigureOut">
              <a:rPr lang="en-US" smtClean="0"/>
              <a:t>3/2/19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1156063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028C59-41F8-B44E-872B-F7309C681029}" type="datetimeFigureOut">
              <a:rPr lang="en-US" smtClean="0"/>
              <a:t>3/2/19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16722698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028C59-41F8-B44E-872B-F7309C681029}" type="datetimeFigureOut">
              <a:rPr lang="en-US" smtClean="0"/>
              <a:t>3/2/19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1721435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028C59-41F8-B44E-872B-F7309C681029}" type="datetimeFigureOut">
              <a:rPr lang="en-US" smtClean="0"/>
              <a:t>3/2/19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8D40F9-60E9-0542-9481-39048A62978A}" type="slidenum">
              <a:rPr lang="en-US" smtClean="0"/>
              <a:t>‹#›</a:t>
            </a:fld>
            <a:endParaRPr lang="en-US"/>
          </a:p>
        </p:txBody>
      </p:sp>
    </p:spTree>
    <p:extLst>
      <p:ext uri="{BB962C8B-B14F-4D97-AF65-F5344CB8AC3E}">
        <p14:creationId xmlns:p14="http://schemas.microsoft.com/office/powerpoint/2010/main" val="126326026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028C59-41F8-B44E-872B-F7309C681029}" type="datetimeFigureOut">
              <a:rPr lang="en-US" smtClean="0"/>
              <a:t>3/2/19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8D40F9-60E9-0542-9481-39048A62978A}" type="slidenum">
              <a:rPr lang="en-US" smtClean="0"/>
              <a:t>‹#›</a:t>
            </a:fld>
            <a:endParaRPr lang="en-US"/>
          </a:p>
        </p:txBody>
      </p:sp>
    </p:spTree>
    <p:extLst>
      <p:ext uri="{BB962C8B-B14F-4D97-AF65-F5344CB8AC3E}">
        <p14:creationId xmlns:p14="http://schemas.microsoft.com/office/powerpoint/2010/main" val="14167126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88018" y="1797092"/>
            <a:ext cx="3541539" cy="3416320"/>
          </a:xfrm>
          <a:prstGeom prst="rect">
            <a:avLst/>
          </a:prstGeom>
          <a:noFill/>
        </p:spPr>
        <p:txBody>
          <a:bodyPr wrap="square" rtlCol="0">
            <a:spAutoFit/>
          </a:bodyPr>
          <a:lstStyle/>
          <a:p>
            <a:endParaRPr lang="en-US" sz="2400" dirty="0" smtClean="0">
              <a:latin typeface="Courier" charset="0"/>
              <a:ea typeface="Courier" charset="0"/>
              <a:cs typeface="Courier" charset="0"/>
            </a:endParaRPr>
          </a:p>
          <a:p>
            <a:r>
              <a:rPr lang="en-US" sz="2400" dirty="0" smtClean="0">
                <a:latin typeface="Courier" charset="0"/>
                <a:ea typeface="Courier" charset="0"/>
                <a:cs typeface="Courier" charset="0"/>
              </a:rPr>
              <a:t>A  G  U  G  A  C  </a:t>
            </a:r>
          </a:p>
          <a:p>
            <a:r>
              <a:rPr lang="en-US" sz="2400" dirty="0">
                <a:latin typeface="Courier" charset="0"/>
                <a:ea typeface="Courier" charset="0"/>
                <a:cs typeface="Courier" charset="0"/>
              </a:rPr>
              <a:t>A</a:t>
            </a:r>
            <a:r>
              <a:rPr lang="en-US" sz="2400" dirty="0" smtClean="0">
                <a:latin typeface="Courier" charset="0"/>
                <a:ea typeface="Courier" charset="0"/>
                <a:cs typeface="Courier" charset="0"/>
              </a:rPr>
              <a:t>  G  C  G  A  G  </a:t>
            </a:r>
          </a:p>
          <a:p>
            <a:r>
              <a:rPr lang="en-US" sz="2400" dirty="0">
                <a:latin typeface="Courier" charset="0"/>
                <a:ea typeface="Courier" charset="0"/>
                <a:cs typeface="Courier" charset="0"/>
              </a:rPr>
              <a:t>C</a:t>
            </a:r>
            <a:r>
              <a:rPr lang="en-US" sz="2400" dirty="0" smtClean="0">
                <a:latin typeface="Courier" charset="0"/>
                <a:ea typeface="Courier" charset="0"/>
                <a:cs typeface="Courier" charset="0"/>
              </a:rPr>
              <a:t>  A  G  G  A  A  </a:t>
            </a:r>
          </a:p>
          <a:p>
            <a:r>
              <a:rPr lang="en-US" sz="2400" dirty="0">
                <a:latin typeface="Courier" charset="0"/>
                <a:ea typeface="Courier" charset="0"/>
                <a:cs typeface="Courier" charset="0"/>
              </a:rPr>
              <a:t>U</a:t>
            </a:r>
            <a:r>
              <a:rPr lang="en-US" sz="2400" dirty="0" smtClean="0">
                <a:latin typeface="Courier" charset="0"/>
                <a:ea typeface="Courier" charset="0"/>
                <a:cs typeface="Courier" charset="0"/>
              </a:rPr>
              <a:t>  C  A  G  A  </a:t>
            </a:r>
            <a:r>
              <a:rPr lang="en-US" sz="2400" dirty="0">
                <a:latin typeface="Courier" charset="0"/>
                <a:ea typeface="Courier" charset="0"/>
                <a:cs typeface="Courier" charset="0"/>
              </a:rPr>
              <a:t>U</a:t>
            </a:r>
            <a:r>
              <a:rPr lang="en-US" sz="2400" dirty="0" smtClean="0">
                <a:latin typeface="Courier" charset="0"/>
                <a:ea typeface="Courier" charset="0"/>
                <a:cs typeface="Courier" charset="0"/>
              </a:rPr>
              <a:t>  </a:t>
            </a:r>
          </a:p>
          <a:p>
            <a:r>
              <a:rPr lang="en-US" sz="2400" dirty="0" smtClean="0">
                <a:latin typeface="Courier" charset="0"/>
                <a:ea typeface="Courier" charset="0"/>
                <a:cs typeface="Courier" charset="0"/>
              </a:rPr>
              <a:t>G  C  C  G  A  U</a:t>
            </a:r>
          </a:p>
          <a:p>
            <a:r>
              <a:rPr lang="en-US" sz="2400" dirty="0" smtClean="0">
                <a:latin typeface="Courier" charset="0"/>
                <a:ea typeface="Courier" charset="0"/>
                <a:cs typeface="Courier" charset="0"/>
              </a:rPr>
              <a:t>C  U  G  G  A  A</a:t>
            </a:r>
          </a:p>
          <a:p>
            <a:r>
              <a:rPr lang="en-US" sz="2400" dirty="0" smtClean="0">
                <a:solidFill>
                  <a:srgbClr val="FF0000"/>
                </a:solidFill>
                <a:latin typeface="Courier" charset="0"/>
                <a:ea typeface="Courier" charset="0"/>
                <a:cs typeface="Courier" charset="0"/>
              </a:rPr>
              <a:t>         *  *</a:t>
            </a:r>
          </a:p>
          <a:p>
            <a:endParaRPr lang="en-US" sz="2400" dirty="0">
              <a:latin typeface="Courier" charset="0"/>
              <a:ea typeface="Courier" charset="0"/>
              <a:cs typeface="Courier" charset="0"/>
            </a:endParaRPr>
          </a:p>
        </p:txBody>
      </p:sp>
      <p:sp>
        <p:nvSpPr>
          <p:cNvPr id="14" name="TextBox 13"/>
          <p:cNvSpPr txBox="1"/>
          <p:nvPr/>
        </p:nvSpPr>
        <p:spPr>
          <a:xfrm>
            <a:off x="746479" y="1797092"/>
            <a:ext cx="3541539" cy="1938992"/>
          </a:xfrm>
          <a:prstGeom prst="rect">
            <a:avLst/>
          </a:prstGeom>
          <a:noFill/>
        </p:spPr>
        <p:txBody>
          <a:bodyPr wrap="square" rtlCol="0">
            <a:spAutoFit/>
          </a:bodyPr>
          <a:lstStyle/>
          <a:p>
            <a:endParaRPr lang="en-US" sz="2400" dirty="0" smtClean="0">
              <a:latin typeface="Courier" charset="0"/>
              <a:ea typeface="Courier" charset="0"/>
              <a:cs typeface="Courier" charset="0"/>
            </a:endParaRPr>
          </a:p>
          <a:p>
            <a:r>
              <a:rPr lang="en-US" sz="2400" dirty="0" smtClean="0">
                <a:solidFill>
                  <a:schemeClr val="accent3">
                    <a:lumMod val="75000"/>
                  </a:schemeClr>
                </a:solidFill>
                <a:latin typeface="Courier" charset="0"/>
                <a:ea typeface="Courier" charset="0"/>
                <a:cs typeface="Courier" charset="0"/>
              </a:rPr>
              <a:t>A  G  U  G  A  C  </a:t>
            </a:r>
          </a:p>
          <a:p>
            <a:r>
              <a:rPr lang="en-US" sz="2400" dirty="0">
                <a:solidFill>
                  <a:schemeClr val="accent3">
                    <a:lumMod val="75000"/>
                  </a:schemeClr>
                </a:solidFill>
                <a:latin typeface="Courier" charset="0"/>
                <a:ea typeface="Courier" charset="0"/>
                <a:cs typeface="Courier" charset="0"/>
              </a:rPr>
              <a:t>A</a:t>
            </a:r>
            <a:r>
              <a:rPr lang="en-US" sz="2400" dirty="0" smtClean="0">
                <a:solidFill>
                  <a:schemeClr val="accent3">
                    <a:lumMod val="75000"/>
                  </a:schemeClr>
                </a:solidFill>
                <a:latin typeface="Courier" charset="0"/>
                <a:ea typeface="Courier" charset="0"/>
                <a:cs typeface="Courier" charset="0"/>
              </a:rPr>
              <a:t>  G  C  G  A  G</a:t>
            </a:r>
          </a:p>
          <a:p>
            <a:r>
              <a:rPr lang="en-US" sz="2400" dirty="0" smtClean="0">
                <a:solidFill>
                  <a:srgbClr val="FFABA8"/>
                </a:solidFill>
                <a:latin typeface="Courier" charset="0"/>
                <a:ea typeface="Courier" charset="0"/>
                <a:cs typeface="Courier" charset="0"/>
              </a:rPr>
              <a:t>*  *     *  *  </a:t>
            </a:r>
          </a:p>
          <a:p>
            <a:endParaRPr lang="en-US" sz="2400" dirty="0">
              <a:latin typeface="Courier" charset="0"/>
              <a:ea typeface="Courier" charset="0"/>
              <a:cs typeface="Courier" charset="0"/>
            </a:endParaRPr>
          </a:p>
        </p:txBody>
      </p:sp>
      <p:sp>
        <p:nvSpPr>
          <p:cNvPr id="15" name="TextBox 14"/>
          <p:cNvSpPr txBox="1"/>
          <p:nvPr/>
        </p:nvSpPr>
        <p:spPr>
          <a:xfrm>
            <a:off x="7834309" y="1797092"/>
            <a:ext cx="3541539" cy="3046988"/>
          </a:xfrm>
          <a:prstGeom prst="rect">
            <a:avLst/>
          </a:prstGeom>
          <a:noFill/>
        </p:spPr>
        <p:txBody>
          <a:bodyPr wrap="square" rtlCol="0">
            <a:spAutoFit/>
          </a:bodyPr>
          <a:lstStyle/>
          <a:p>
            <a:endParaRPr lang="en-US" sz="2400" dirty="0" smtClean="0">
              <a:latin typeface="Courier" charset="0"/>
              <a:ea typeface="Courier" charset="0"/>
              <a:cs typeface="Courier" charset="0"/>
            </a:endParaRPr>
          </a:p>
          <a:p>
            <a:endParaRPr lang="en-US" sz="2400" dirty="0" smtClean="0">
              <a:latin typeface="Courier" charset="0"/>
              <a:ea typeface="Courier" charset="0"/>
              <a:cs typeface="Courier" charset="0"/>
            </a:endParaRPr>
          </a:p>
          <a:p>
            <a:endParaRPr lang="en-US" sz="2400" dirty="0">
              <a:latin typeface="Courier" charset="0"/>
              <a:ea typeface="Courier" charset="0"/>
              <a:cs typeface="Courier" charset="0"/>
            </a:endParaRPr>
          </a:p>
          <a:p>
            <a:endParaRPr lang="en-US" sz="2400" dirty="0" smtClean="0">
              <a:latin typeface="Courier" charset="0"/>
              <a:ea typeface="Courier" charset="0"/>
              <a:cs typeface="Courier" charset="0"/>
            </a:endParaRPr>
          </a:p>
          <a:p>
            <a:r>
              <a:rPr lang="en-US" sz="2400" dirty="0" smtClean="0">
                <a:solidFill>
                  <a:schemeClr val="accent3">
                    <a:lumMod val="75000"/>
                  </a:schemeClr>
                </a:solidFill>
                <a:latin typeface="Courier" charset="0"/>
                <a:ea typeface="Courier" charset="0"/>
                <a:cs typeface="Courier" charset="0"/>
              </a:rPr>
              <a:t>U  C  A  G  A  </a:t>
            </a:r>
            <a:r>
              <a:rPr lang="en-US" sz="2400" dirty="0">
                <a:solidFill>
                  <a:schemeClr val="accent3">
                    <a:lumMod val="75000"/>
                  </a:schemeClr>
                </a:solidFill>
                <a:latin typeface="Courier" charset="0"/>
                <a:ea typeface="Courier" charset="0"/>
                <a:cs typeface="Courier" charset="0"/>
              </a:rPr>
              <a:t>U</a:t>
            </a:r>
            <a:r>
              <a:rPr lang="en-US" sz="2400" dirty="0" smtClean="0">
                <a:solidFill>
                  <a:schemeClr val="accent3">
                    <a:lumMod val="75000"/>
                  </a:schemeClr>
                </a:solidFill>
                <a:latin typeface="Courier" charset="0"/>
                <a:ea typeface="Courier" charset="0"/>
                <a:cs typeface="Courier" charset="0"/>
              </a:rPr>
              <a:t>  </a:t>
            </a:r>
          </a:p>
          <a:p>
            <a:r>
              <a:rPr lang="en-US" sz="2400" dirty="0" smtClean="0">
                <a:solidFill>
                  <a:schemeClr val="accent3">
                    <a:lumMod val="75000"/>
                  </a:schemeClr>
                </a:solidFill>
                <a:latin typeface="Courier" charset="0"/>
                <a:ea typeface="Courier" charset="0"/>
                <a:cs typeface="Courier" charset="0"/>
              </a:rPr>
              <a:t>G  C  C  G  A  U</a:t>
            </a:r>
          </a:p>
          <a:p>
            <a:r>
              <a:rPr lang="en-US" sz="2400" dirty="0">
                <a:solidFill>
                  <a:schemeClr val="accent3">
                    <a:lumMod val="75000"/>
                  </a:schemeClr>
                </a:solidFill>
                <a:latin typeface="Courier" charset="0"/>
                <a:ea typeface="Courier" charset="0"/>
                <a:cs typeface="Courier" charset="0"/>
              </a:rPr>
              <a:t> </a:t>
            </a:r>
            <a:r>
              <a:rPr lang="en-US" sz="2400" dirty="0" smtClean="0">
                <a:solidFill>
                  <a:schemeClr val="accent3">
                    <a:lumMod val="75000"/>
                  </a:schemeClr>
                </a:solidFill>
                <a:latin typeface="Courier" charset="0"/>
                <a:ea typeface="Courier" charset="0"/>
                <a:cs typeface="Courier" charset="0"/>
              </a:rPr>
              <a:t>  </a:t>
            </a:r>
            <a:r>
              <a:rPr lang="en-US" sz="2400" dirty="0" smtClean="0">
                <a:solidFill>
                  <a:srgbClr val="FFABA8"/>
                </a:solidFill>
                <a:latin typeface="Courier" charset="0"/>
                <a:ea typeface="Courier" charset="0"/>
                <a:cs typeface="Courier" charset="0"/>
              </a:rPr>
              <a:t>*     *  *  *      </a:t>
            </a:r>
          </a:p>
          <a:p>
            <a:endParaRPr lang="en-US" sz="2400" dirty="0">
              <a:latin typeface="Courier" charset="0"/>
              <a:ea typeface="Courier" charset="0"/>
              <a:cs typeface="Courier" charset="0"/>
            </a:endParaRPr>
          </a:p>
        </p:txBody>
      </p:sp>
      <p:sp>
        <p:nvSpPr>
          <p:cNvPr id="2" name="Rectangle 1"/>
          <p:cNvSpPr/>
          <p:nvPr/>
        </p:nvSpPr>
        <p:spPr>
          <a:xfrm>
            <a:off x="5872169" y="2071688"/>
            <a:ext cx="1028700" cy="277239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a:off x="3857632" y="2571750"/>
            <a:ext cx="430386" cy="0"/>
          </a:xfrm>
          <a:prstGeom prst="straightConnector1">
            <a:avLst/>
          </a:prstGeom>
          <a:ln w="25400">
            <a:solidFill>
              <a:schemeClr val="accent3">
                <a:lumMod val="75000"/>
              </a:schemeClr>
            </a:solidFill>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p:cNvCxnSpPr/>
          <p:nvPr/>
        </p:nvCxnSpPr>
        <p:spPr>
          <a:xfrm flipH="1">
            <a:off x="7399171" y="3693220"/>
            <a:ext cx="430386" cy="0"/>
          </a:xfrm>
          <a:prstGeom prst="straightConnector1">
            <a:avLst/>
          </a:prstGeom>
          <a:ln w="25400">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99572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61507" y="1105786"/>
            <a:ext cx="552893" cy="584775"/>
          </a:xfrm>
          <a:prstGeom prst="rect">
            <a:avLst/>
          </a:prstGeom>
          <a:noFill/>
        </p:spPr>
        <p:txBody>
          <a:bodyPr wrap="square" rtlCol="0">
            <a:spAutoFit/>
          </a:bodyPr>
          <a:lstStyle/>
          <a:p>
            <a:r>
              <a:rPr lang="en-US" sz="3200" b="1" dirty="0"/>
              <a:t>B</a:t>
            </a:r>
            <a:endParaRPr lang="en-US" b="1" dirty="0"/>
          </a:p>
        </p:txBody>
      </p:sp>
      <p:pic>
        <p:nvPicPr>
          <p:cNvPr id="4" name="Picture 3"/>
          <p:cNvPicPr>
            <a:picLocks noChangeAspect="1"/>
          </p:cNvPicPr>
          <p:nvPr/>
        </p:nvPicPr>
        <p:blipFill>
          <a:blip r:embed="rId2"/>
          <a:stretch>
            <a:fillRect/>
          </a:stretch>
        </p:blipFill>
        <p:spPr>
          <a:xfrm>
            <a:off x="-191386" y="1576575"/>
            <a:ext cx="12192000" cy="5281425"/>
          </a:xfrm>
          <a:prstGeom prst="rect">
            <a:avLst/>
          </a:prstGeom>
        </p:spPr>
      </p:pic>
    </p:spTree>
    <p:extLst>
      <p:ext uri="{BB962C8B-B14F-4D97-AF65-F5344CB8AC3E}">
        <p14:creationId xmlns:p14="http://schemas.microsoft.com/office/powerpoint/2010/main" val="1881954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645074" y="1139868"/>
            <a:ext cx="6098016" cy="3046988"/>
          </a:xfrm>
          <a:prstGeom prst="rect">
            <a:avLst/>
          </a:prstGeom>
          <a:noFill/>
        </p:spPr>
        <p:txBody>
          <a:bodyPr wrap="square" rtlCol="0">
            <a:spAutoFit/>
          </a:bodyPr>
          <a:lstStyle/>
          <a:p>
            <a:endParaRPr lang="en-US" sz="2400" dirty="0" smtClean="0">
              <a:latin typeface="Courier" charset="0"/>
              <a:ea typeface="Courier" charset="0"/>
              <a:cs typeface="Courier" charset="0"/>
            </a:endParaRPr>
          </a:p>
          <a:p>
            <a:endParaRPr lang="en-US" sz="2400" dirty="0" smtClean="0">
              <a:latin typeface="Courier" charset="0"/>
              <a:ea typeface="Courier" charset="0"/>
              <a:cs typeface="Courier" charset="0"/>
            </a:endParaRPr>
          </a:p>
          <a:p>
            <a:r>
              <a:rPr lang="en-US" sz="2400" dirty="0" smtClean="0">
                <a:latin typeface="Courier" charset="0"/>
                <a:ea typeface="Courier" charset="0"/>
                <a:cs typeface="Courier" charset="0"/>
              </a:rPr>
              <a:t>A  C  U  G  </a:t>
            </a:r>
            <a:r>
              <a:rPr lang="en-US" sz="2400" dirty="0" smtClean="0">
                <a:latin typeface="Courier" charset="0"/>
                <a:ea typeface="Courier" charset="0"/>
                <a:cs typeface="Courier" charset="0"/>
              </a:rPr>
              <a:t>C  </a:t>
            </a:r>
            <a:r>
              <a:rPr lang="en-US" sz="2400" dirty="0" smtClean="0">
                <a:latin typeface="Courier" charset="0"/>
                <a:ea typeface="Courier" charset="0"/>
                <a:cs typeface="Courier" charset="0"/>
              </a:rPr>
              <a:t>C  G  U  U  C</a:t>
            </a:r>
          </a:p>
          <a:p>
            <a:r>
              <a:rPr lang="en-US" sz="2400" dirty="0" smtClean="0">
                <a:latin typeface="Courier" charset="0"/>
                <a:ea typeface="Courier" charset="0"/>
                <a:cs typeface="Courier" charset="0"/>
              </a:rPr>
              <a:t>U  G  U  G  </a:t>
            </a:r>
            <a:r>
              <a:rPr lang="en-US" sz="2400" dirty="0" smtClean="0">
                <a:latin typeface="Courier" charset="0"/>
                <a:ea typeface="Courier" charset="0"/>
                <a:cs typeface="Courier" charset="0"/>
              </a:rPr>
              <a:t>G  </a:t>
            </a:r>
            <a:r>
              <a:rPr lang="en-US" sz="2400" dirty="0" smtClean="0">
                <a:latin typeface="Courier" charset="0"/>
                <a:ea typeface="Courier" charset="0"/>
                <a:cs typeface="Courier" charset="0"/>
              </a:rPr>
              <a:t>G  C  A  G  A</a:t>
            </a:r>
          </a:p>
          <a:p>
            <a:r>
              <a:rPr lang="en-US" sz="2400" dirty="0" smtClean="0">
                <a:latin typeface="Courier" charset="0"/>
                <a:ea typeface="Courier" charset="0"/>
                <a:cs typeface="Courier" charset="0"/>
              </a:rPr>
              <a:t>A  A  U  G  </a:t>
            </a:r>
            <a:r>
              <a:rPr lang="en-US" sz="2400" dirty="0" smtClean="0">
                <a:latin typeface="Courier" charset="0"/>
                <a:ea typeface="Courier" charset="0"/>
                <a:cs typeface="Courier" charset="0"/>
              </a:rPr>
              <a:t>G  </a:t>
            </a:r>
            <a:r>
              <a:rPr lang="en-US" sz="2400" dirty="0" smtClean="0">
                <a:latin typeface="Courier" charset="0"/>
                <a:ea typeface="Courier" charset="0"/>
                <a:cs typeface="Courier" charset="0"/>
              </a:rPr>
              <a:t>A  U  U  C  U</a:t>
            </a:r>
          </a:p>
          <a:p>
            <a:r>
              <a:rPr lang="en-US" sz="2400" dirty="0" smtClean="0">
                <a:latin typeface="Courier" charset="0"/>
                <a:ea typeface="Courier" charset="0"/>
                <a:cs typeface="Courier" charset="0"/>
              </a:rPr>
              <a:t>C  U  U  G  </a:t>
            </a:r>
            <a:r>
              <a:rPr lang="en-US" sz="2400" dirty="0">
                <a:latin typeface="Courier" charset="0"/>
                <a:ea typeface="Courier" charset="0"/>
                <a:cs typeface="Courier" charset="0"/>
              </a:rPr>
              <a:t>C</a:t>
            </a:r>
            <a:r>
              <a:rPr lang="en-US" sz="2400" dirty="0" smtClean="0">
                <a:latin typeface="Courier" charset="0"/>
                <a:ea typeface="Courier" charset="0"/>
                <a:cs typeface="Courier" charset="0"/>
              </a:rPr>
              <a:t>  </a:t>
            </a:r>
            <a:r>
              <a:rPr lang="en-US" sz="2400" dirty="0" smtClean="0">
                <a:latin typeface="Courier" charset="0"/>
                <a:ea typeface="Courier" charset="0"/>
                <a:cs typeface="Courier" charset="0"/>
              </a:rPr>
              <a:t>A  A  G  U  G</a:t>
            </a:r>
          </a:p>
          <a:p>
            <a:r>
              <a:rPr lang="en-US" sz="2400" dirty="0" smtClean="0">
                <a:latin typeface="Courier" charset="0"/>
                <a:ea typeface="Courier" charset="0"/>
                <a:cs typeface="Courier" charset="0"/>
              </a:rPr>
              <a:t>G  A  U  G  </a:t>
            </a:r>
            <a:r>
              <a:rPr lang="en-US" sz="2400" dirty="0" smtClean="0">
                <a:latin typeface="Courier" charset="0"/>
                <a:ea typeface="Courier" charset="0"/>
                <a:cs typeface="Courier" charset="0"/>
              </a:rPr>
              <a:t>A  </a:t>
            </a:r>
            <a:r>
              <a:rPr lang="en-US" sz="2400" dirty="0" smtClean="0">
                <a:latin typeface="Courier" charset="0"/>
                <a:ea typeface="Courier" charset="0"/>
                <a:cs typeface="Courier" charset="0"/>
              </a:rPr>
              <a:t>U  U  C  G  C</a:t>
            </a:r>
          </a:p>
          <a:p>
            <a:r>
              <a:rPr lang="en-US" sz="2400" dirty="0" smtClean="0">
                <a:latin typeface="Courier" charset="0"/>
                <a:ea typeface="Courier" charset="0"/>
                <a:cs typeface="Courier" charset="0"/>
              </a:rPr>
              <a:t> </a:t>
            </a:r>
            <a:endParaRPr lang="en-US" sz="2400" dirty="0">
              <a:latin typeface="Courier" charset="0"/>
              <a:ea typeface="Courier" charset="0"/>
              <a:cs typeface="Courier" charset="0"/>
            </a:endParaRPr>
          </a:p>
        </p:txBody>
      </p:sp>
      <p:sp>
        <p:nvSpPr>
          <p:cNvPr id="37" name="TextBox 36"/>
          <p:cNvSpPr txBox="1"/>
          <p:nvPr/>
        </p:nvSpPr>
        <p:spPr>
          <a:xfrm>
            <a:off x="4750459" y="3684449"/>
            <a:ext cx="338554" cy="400110"/>
          </a:xfrm>
          <a:prstGeom prst="rect">
            <a:avLst/>
          </a:prstGeom>
          <a:noFill/>
        </p:spPr>
        <p:txBody>
          <a:bodyPr wrap="none" rtlCol="0">
            <a:spAutoFit/>
          </a:bodyPr>
          <a:lstStyle/>
          <a:p>
            <a:r>
              <a:rPr lang="en-US" sz="2000" dirty="0" smtClean="0">
                <a:solidFill>
                  <a:schemeClr val="accent6">
                    <a:lumMod val="75000"/>
                  </a:schemeClr>
                </a:solidFill>
                <a:latin typeface="Courier" charset="0"/>
                <a:ea typeface="Courier" charset="0"/>
                <a:cs typeface="Courier" charset="0"/>
              </a:rPr>
              <a:t>*</a:t>
            </a:r>
            <a:endParaRPr lang="en-US" sz="2000" dirty="0">
              <a:solidFill>
                <a:schemeClr val="accent6">
                  <a:lumMod val="75000"/>
                </a:schemeClr>
              </a:solidFill>
              <a:latin typeface="Courier" charset="0"/>
              <a:ea typeface="Courier" charset="0"/>
              <a:cs typeface="Courier" charset="0"/>
            </a:endParaRPr>
          </a:p>
        </p:txBody>
      </p:sp>
      <p:sp>
        <p:nvSpPr>
          <p:cNvPr id="38" name="TextBox 37"/>
          <p:cNvSpPr txBox="1"/>
          <p:nvPr/>
        </p:nvSpPr>
        <p:spPr>
          <a:xfrm>
            <a:off x="5309259" y="3684449"/>
            <a:ext cx="338554" cy="400110"/>
          </a:xfrm>
          <a:prstGeom prst="rect">
            <a:avLst/>
          </a:prstGeom>
          <a:noFill/>
        </p:spPr>
        <p:txBody>
          <a:bodyPr wrap="none" rtlCol="0">
            <a:spAutoFit/>
          </a:bodyPr>
          <a:lstStyle/>
          <a:p>
            <a:r>
              <a:rPr lang="en-US" sz="2000" dirty="0" smtClean="0">
                <a:solidFill>
                  <a:schemeClr val="accent6">
                    <a:lumMod val="75000"/>
                  </a:schemeClr>
                </a:solidFill>
                <a:latin typeface="Courier" charset="0"/>
                <a:ea typeface="Courier" charset="0"/>
                <a:cs typeface="Courier" charset="0"/>
              </a:rPr>
              <a:t>*</a:t>
            </a:r>
            <a:endParaRPr lang="en-US" sz="2000" dirty="0">
              <a:solidFill>
                <a:schemeClr val="accent6">
                  <a:lumMod val="75000"/>
                </a:schemeClr>
              </a:solidFill>
              <a:latin typeface="Courier" charset="0"/>
              <a:ea typeface="Courier" charset="0"/>
              <a:cs typeface="Courier" charset="0"/>
            </a:endParaRPr>
          </a:p>
        </p:txBody>
      </p:sp>
      <p:sp>
        <p:nvSpPr>
          <p:cNvPr id="39" name="Rectangle 38"/>
          <p:cNvSpPr/>
          <p:nvPr/>
        </p:nvSpPr>
        <p:spPr>
          <a:xfrm>
            <a:off x="1603116" y="-56461"/>
            <a:ext cx="4044697" cy="369332"/>
          </a:xfrm>
          <a:prstGeom prst="rect">
            <a:avLst/>
          </a:prstGeom>
        </p:spPr>
        <p:txBody>
          <a:bodyPr wrap="none">
            <a:spAutoFit/>
          </a:bodyPr>
          <a:lstStyle/>
          <a:p>
            <a:r>
              <a:rPr lang="en-US" smtClean="0">
                <a:latin typeface="Courier" charset="0"/>
                <a:ea typeface="Courier" charset="0"/>
                <a:cs typeface="Courier" charset="0"/>
              </a:rPr>
              <a:t>B  B  C  C  P  N  B  B  N  P</a:t>
            </a:r>
            <a:endParaRPr lang="en-US" dirty="0" smtClean="0">
              <a:latin typeface="Courier" charset="0"/>
              <a:ea typeface="Courier" charset="0"/>
              <a:cs typeface="Courier" charset="0"/>
            </a:endParaRPr>
          </a:p>
        </p:txBody>
      </p:sp>
      <p:sp>
        <p:nvSpPr>
          <p:cNvPr id="16" name="Rectangle 15"/>
          <p:cNvSpPr/>
          <p:nvPr/>
        </p:nvSpPr>
        <p:spPr>
          <a:xfrm>
            <a:off x="3611636" y="1822306"/>
            <a:ext cx="420037" cy="2364550"/>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4181047" y="1822306"/>
            <a:ext cx="420037" cy="2364550"/>
          </a:xfrm>
          <a:prstGeom prst="rect">
            <a:avLst/>
          </a:prstGeom>
          <a:no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7462215" y="1822306"/>
            <a:ext cx="420037" cy="2364550"/>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6895361" y="1822306"/>
            <a:ext cx="420037" cy="2364550"/>
          </a:xfrm>
          <a:prstGeom prst="rect">
            <a:avLst/>
          </a:prstGeom>
          <a:no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21899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645074" y="1139868"/>
            <a:ext cx="6098016" cy="3046988"/>
          </a:xfrm>
          <a:prstGeom prst="rect">
            <a:avLst/>
          </a:prstGeom>
          <a:noFill/>
        </p:spPr>
        <p:txBody>
          <a:bodyPr wrap="square" rtlCol="0">
            <a:spAutoFit/>
          </a:bodyPr>
          <a:lstStyle/>
          <a:p>
            <a:endParaRPr lang="en-US" sz="2400" dirty="0" smtClean="0">
              <a:latin typeface="Courier" charset="0"/>
              <a:ea typeface="Courier" charset="0"/>
              <a:cs typeface="Courier" charset="0"/>
            </a:endParaRPr>
          </a:p>
          <a:p>
            <a:endParaRPr lang="en-US" sz="2400" dirty="0" smtClean="0">
              <a:latin typeface="Courier" charset="0"/>
              <a:ea typeface="Courier" charset="0"/>
              <a:cs typeface="Courier" charset="0"/>
            </a:endParaRPr>
          </a:p>
          <a:p>
            <a:r>
              <a:rPr lang="en-US" sz="2400" dirty="0" smtClean="0">
                <a:latin typeface="Courier" charset="0"/>
                <a:ea typeface="Courier" charset="0"/>
                <a:cs typeface="Courier" charset="0"/>
              </a:rPr>
              <a:t>A  C  U  G  G  C  G  U  U  C</a:t>
            </a:r>
          </a:p>
          <a:p>
            <a:r>
              <a:rPr lang="en-US" sz="2400" dirty="0" smtClean="0">
                <a:latin typeface="Courier" charset="0"/>
                <a:ea typeface="Courier" charset="0"/>
                <a:cs typeface="Courier" charset="0"/>
              </a:rPr>
              <a:t>U  G  U  G  U  G  C  A  G  A</a:t>
            </a:r>
          </a:p>
          <a:p>
            <a:r>
              <a:rPr lang="en-US" sz="2400" dirty="0" smtClean="0">
                <a:latin typeface="Courier" charset="0"/>
                <a:ea typeface="Courier" charset="0"/>
                <a:cs typeface="Courier" charset="0"/>
              </a:rPr>
              <a:t>A  A  U  G  A  A  U  U  C  U</a:t>
            </a:r>
          </a:p>
          <a:p>
            <a:r>
              <a:rPr lang="en-US" sz="2400" dirty="0" smtClean="0">
                <a:latin typeface="Courier" charset="0"/>
                <a:ea typeface="Courier" charset="0"/>
                <a:cs typeface="Courier" charset="0"/>
              </a:rPr>
              <a:t>C  U  U  G  C  A  A  G  U  G</a:t>
            </a:r>
          </a:p>
          <a:p>
            <a:r>
              <a:rPr lang="en-US" sz="2400" dirty="0" smtClean="0">
                <a:latin typeface="Courier" charset="0"/>
                <a:ea typeface="Courier" charset="0"/>
                <a:cs typeface="Courier" charset="0"/>
              </a:rPr>
              <a:t>G  A  U  G  G  U  U  C  G  C</a:t>
            </a:r>
          </a:p>
          <a:p>
            <a:r>
              <a:rPr lang="en-US" sz="2400" dirty="0" smtClean="0">
                <a:latin typeface="Courier" charset="0"/>
                <a:ea typeface="Courier" charset="0"/>
                <a:cs typeface="Courier" charset="0"/>
              </a:rPr>
              <a:t> </a:t>
            </a:r>
            <a:endParaRPr lang="en-US" sz="2400" dirty="0">
              <a:latin typeface="Courier" charset="0"/>
              <a:ea typeface="Courier" charset="0"/>
              <a:cs typeface="Courier" charset="0"/>
            </a:endParaRPr>
          </a:p>
        </p:txBody>
      </p:sp>
      <p:cxnSp>
        <p:nvCxnSpPr>
          <p:cNvPr id="6" name="Straight Connector 5"/>
          <p:cNvCxnSpPr/>
          <p:nvPr/>
        </p:nvCxnSpPr>
        <p:spPr>
          <a:xfrm>
            <a:off x="3826933" y="3826933"/>
            <a:ext cx="0" cy="558800"/>
          </a:xfrm>
          <a:prstGeom prst="line">
            <a:avLst/>
          </a:prstGeom>
          <a:ln w="28575">
            <a:solidFill>
              <a:schemeClr val="bg2">
                <a:lumMod val="50000"/>
              </a:schemeClr>
            </a:solidFill>
          </a:ln>
        </p:spPr>
        <p:style>
          <a:lnRef idx="3">
            <a:schemeClr val="dk1"/>
          </a:lnRef>
          <a:fillRef idx="0">
            <a:schemeClr val="dk1"/>
          </a:fillRef>
          <a:effectRef idx="2">
            <a:schemeClr val="dk1"/>
          </a:effectRef>
          <a:fontRef idx="minor">
            <a:schemeClr val="tx1"/>
          </a:fontRef>
        </p:style>
      </p:cxnSp>
      <p:cxnSp>
        <p:nvCxnSpPr>
          <p:cNvPr id="7" name="Straight Connector 6"/>
          <p:cNvCxnSpPr/>
          <p:nvPr/>
        </p:nvCxnSpPr>
        <p:spPr>
          <a:xfrm>
            <a:off x="4368799" y="3826933"/>
            <a:ext cx="1" cy="359923"/>
          </a:xfrm>
          <a:prstGeom prst="line">
            <a:avLst/>
          </a:prstGeom>
          <a:ln w="28575">
            <a:solidFill>
              <a:schemeClr val="bg2">
                <a:lumMod val="50000"/>
              </a:schemeClr>
            </a:solidFill>
          </a:ln>
        </p:spPr>
        <p:style>
          <a:lnRef idx="3">
            <a:schemeClr val="dk1"/>
          </a:lnRef>
          <a:fillRef idx="0">
            <a:schemeClr val="dk1"/>
          </a:fillRef>
          <a:effectRef idx="2">
            <a:schemeClr val="dk1"/>
          </a:effectRef>
          <a:fontRef idx="minor">
            <a:schemeClr val="tx1"/>
          </a:fontRef>
        </p:style>
      </p:cxnSp>
      <p:cxnSp>
        <p:nvCxnSpPr>
          <p:cNvPr id="10" name="Straight Connector 9"/>
          <p:cNvCxnSpPr/>
          <p:nvPr/>
        </p:nvCxnSpPr>
        <p:spPr>
          <a:xfrm>
            <a:off x="7118767" y="3823550"/>
            <a:ext cx="1" cy="359923"/>
          </a:xfrm>
          <a:prstGeom prst="line">
            <a:avLst/>
          </a:prstGeom>
          <a:ln w="28575">
            <a:solidFill>
              <a:schemeClr val="bg2">
                <a:lumMod val="50000"/>
              </a:schemeClr>
            </a:solidFill>
          </a:ln>
        </p:spPr>
        <p:style>
          <a:lnRef idx="3">
            <a:schemeClr val="dk1"/>
          </a:lnRef>
          <a:fillRef idx="0">
            <a:schemeClr val="dk1"/>
          </a:fillRef>
          <a:effectRef idx="2">
            <a:schemeClr val="dk1"/>
          </a:effectRef>
          <a:fontRef idx="minor">
            <a:schemeClr val="tx1"/>
          </a:fontRef>
        </p:style>
      </p:cxnSp>
      <p:cxnSp>
        <p:nvCxnSpPr>
          <p:cNvPr id="11" name="Straight Connector 10"/>
          <p:cNvCxnSpPr/>
          <p:nvPr/>
        </p:nvCxnSpPr>
        <p:spPr>
          <a:xfrm>
            <a:off x="7670577" y="3824822"/>
            <a:ext cx="0" cy="558800"/>
          </a:xfrm>
          <a:prstGeom prst="line">
            <a:avLst/>
          </a:prstGeom>
          <a:ln w="28575">
            <a:solidFill>
              <a:schemeClr val="bg2">
                <a:lumMod val="50000"/>
              </a:schemeClr>
            </a:solidFill>
          </a:ln>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flipH="1">
            <a:off x="3826937" y="4383622"/>
            <a:ext cx="3843640" cy="0"/>
          </a:xfrm>
          <a:prstGeom prst="line">
            <a:avLst/>
          </a:prstGeom>
          <a:ln w="28575">
            <a:solidFill>
              <a:schemeClr val="bg2">
                <a:lumMod val="50000"/>
              </a:schemeClr>
            </a:solidFill>
          </a:ln>
        </p:spPr>
        <p:style>
          <a:lnRef idx="3">
            <a:schemeClr val="dk1"/>
          </a:lnRef>
          <a:fillRef idx="0">
            <a:schemeClr val="dk1"/>
          </a:fillRef>
          <a:effectRef idx="2">
            <a:schemeClr val="dk1"/>
          </a:effectRef>
          <a:fontRef idx="minor">
            <a:schemeClr val="tx1"/>
          </a:fontRef>
        </p:style>
      </p:cxnSp>
      <p:cxnSp>
        <p:nvCxnSpPr>
          <p:cNvPr id="23" name="Straight Connector 22"/>
          <p:cNvCxnSpPr/>
          <p:nvPr/>
        </p:nvCxnSpPr>
        <p:spPr>
          <a:xfrm flipH="1" flipV="1">
            <a:off x="4368799" y="4176070"/>
            <a:ext cx="2749968" cy="7403"/>
          </a:xfrm>
          <a:prstGeom prst="line">
            <a:avLst/>
          </a:prstGeom>
          <a:ln w="28575">
            <a:solidFill>
              <a:schemeClr val="bg2">
                <a:lumMod val="50000"/>
              </a:schemeClr>
            </a:solidFill>
          </a:ln>
        </p:spPr>
        <p:style>
          <a:lnRef idx="3">
            <a:schemeClr val="dk1"/>
          </a:lnRef>
          <a:fillRef idx="0">
            <a:schemeClr val="dk1"/>
          </a:fillRef>
          <a:effectRef idx="2">
            <a:schemeClr val="dk1"/>
          </a:effectRef>
          <a:fontRef idx="minor">
            <a:schemeClr val="tx1"/>
          </a:fontRef>
        </p:style>
      </p:cxnSp>
      <p:cxnSp>
        <p:nvCxnSpPr>
          <p:cNvPr id="25" name="Straight Connector 24"/>
          <p:cNvCxnSpPr/>
          <p:nvPr/>
        </p:nvCxnSpPr>
        <p:spPr>
          <a:xfrm flipH="1">
            <a:off x="6007097" y="3826933"/>
            <a:ext cx="4" cy="851840"/>
          </a:xfrm>
          <a:prstGeom prst="line">
            <a:avLst/>
          </a:prstGeom>
          <a:ln w="25400">
            <a:solidFill>
              <a:srgbClr val="C00000"/>
            </a:solidFill>
          </a:ln>
        </p:spPr>
        <p:style>
          <a:lnRef idx="3">
            <a:schemeClr val="dk1"/>
          </a:lnRef>
          <a:fillRef idx="0">
            <a:schemeClr val="dk1"/>
          </a:fillRef>
          <a:effectRef idx="2">
            <a:schemeClr val="dk1"/>
          </a:effectRef>
          <a:fontRef idx="minor">
            <a:schemeClr val="tx1"/>
          </a:fontRef>
        </p:style>
      </p:cxnSp>
      <p:cxnSp>
        <p:nvCxnSpPr>
          <p:cNvPr id="26" name="Straight Connector 25"/>
          <p:cNvCxnSpPr/>
          <p:nvPr/>
        </p:nvCxnSpPr>
        <p:spPr>
          <a:xfrm flipH="1">
            <a:off x="8757064" y="3823550"/>
            <a:ext cx="3" cy="855223"/>
          </a:xfrm>
          <a:prstGeom prst="line">
            <a:avLst/>
          </a:prstGeom>
          <a:ln w="25400">
            <a:solidFill>
              <a:srgbClr val="C00000"/>
            </a:solidFill>
          </a:ln>
        </p:spPr>
        <p:style>
          <a:lnRef idx="3">
            <a:schemeClr val="dk1"/>
          </a:lnRef>
          <a:fillRef idx="0">
            <a:schemeClr val="dk1"/>
          </a:fillRef>
          <a:effectRef idx="2">
            <a:schemeClr val="dk1"/>
          </a:effectRef>
          <a:fontRef idx="minor">
            <a:schemeClr val="tx1"/>
          </a:fontRef>
        </p:style>
      </p:cxnSp>
      <p:cxnSp>
        <p:nvCxnSpPr>
          <p:cNvPr id="27" name="Straight Connector 26"/>
          <p:cNvCxnSpPr/>
          <p:nvPr/>
        </p:nvCxnSpPr>
        <p:spPr>
          <a:xfrm flipH="1" flipV="1">
            <a:off x="6007099" y="4671370"/>
            <a:ext cx="2749968" cy="7403"/>
          </a:xfrm>
          <a:prstGeom prst="line">
            <a:avLst/>
          </a:prstGeom>
          <a:ln w="25400">
            <a:solidFill>
              <a:srgbClr val="C00000"/>
            </a:solidFill>
          </a:ln>
        </p:spPr>
        <p:style>
          <a:lnRef idx="3">
            <a:schemeClr val="dk1"/>
          </a:lnRef>
          <a:fillRef idx="0">
            <a:schemeClr val="dk1"/>
          </a:fillRef>
          <a:effectRef idx="2">
            <a:schemeClr val="dk1"/>
          </a:effectRef>
          <a:fontRef idx="minor">
            <a:schemeClr val="tx1"/>
          </a:fontRef>
        </p:style>
      </p:cxnSp>
      <p:sp>
        <p:nvSpPr>
          <p:cNvPr id="37" name="TextBox 36"/>
          <p:cNvSpPr txBox="1"/>
          <p:nvPr/>
        </p:nvSpPr>
        <p:spPr>
          <a:xfrm>
            <a:off x="4750459" y="3684449"/>
            <a:ext cx="338554" cy="400110"/>
          </a:xfrm>
          <a:prstGeom prst="rect">
            <a:avLst/>
          </a:prstGeom>
          <a:noFill/>
        </p:spPr>
        <p:txBody>
          <a:bodyPr wrap="none" rtlCol="0">
            <a:spAutoFit/>
          </a:bodyPr>
          <a:lstStyle/>
          <a:p>
            <a:r>
              <a:rPr lang="en-US" sz="2000" dirty="0" smtClean="0">
                <a:solidFill>
                  <a:schemeClr val="accent6">
                    <a:lumMod val="75000"/>
                  </a:schemeClr>
                </a:solidFill>
                <a:latin typeface="Courier" charset="0"/>
                <a:ea typeface="Courier" charset="0"/>
                <a:cs typeface="Courier" charset="0"/>
              </a:rPr>
              <a:t>*</a:t>
            </a:r>
            <a:endParaRPr lang="en-US" sz="2000" dirty="0">
              <a:solidFill>
                <a:schemeClr val="accent6">
                  <a:lumMod val="75000"/>
                </a:schemeClr>
              </a:solidFill>
              <a:latin typeface="Courier" charset="0"/>
              <a:ea typeface="Courier" charset="0"/>
              <a:cs typeface="Courier" charset="0"/>
            </a:endParaRPr>
          </a:p>
        </p:txBody>
      </p:sp>
      <p:sp>
        <p:nvSpPr>
          <p:cNvPr id="38" name="TextBox 37"/>
          <p:cNvSpPr txBox="1"/>
          <p:nvPr/>
        </p:nvSpPr>
        <p:spPr>
          <a:xfrm>
            <a:off x="5309259" y="3684449"/>
            <a:ext cx="338554" cy="400110"/>
          </a:xfrm>
          <a:prstGeom prst="rect">
            <a:avLst/>
          </a:prstGeom>
          <a:noFill/>
        </p:spPr>
        <p:txBody>
          <a:bodyPr wrap="none" rtlCol="0">
            <a:spAutoFit/>
          </a:bodyPr>
          <a:lstStyle/>
          <a:p>
            <a:r>
              <a:rPr lang="en-US" sz="2000" dirty="0" smtClean="0">
                <a:solidFill>
                  <a:schemeClr val="accent6">
                    <a:lumMod val="75000"/>
                  </a:schemeClr>
                </a:solidFill>
                <a:latin typeface="Courier" charset="0"/>
                <a:ea typeface="Courier" charset="0"/>
                <a:cs typeface="Courier" charset="0"/>
              </a:rPr>
              <a:t>*</a:t>
            </a:r>
            <a:endParaRPr lang="en-US" sz="2000" dirty="0">
              <a:solidFill>
                <a:schemeClr val="accent6">
                  <a:lumMod val="75000"/>
                </a:schemeClr>
              </a:solidFill>
              <a:latin typeface="Courier" charset="0"/>
              <a:ea typeface="Courier" charset="0"/>
              <a:cs typeface="Courier" charset="0"/>
            </a:endParaRPr>
          </a:p>
        </p:txBody>
      </p:sp>
      <p:sp>
        <p:nvSpPr>
          <p:cNvPr id="39" name="Rectangle 38"/>
          <p:cNvSpPr/>
          <p:nvPr/>
        </p:nvSpPr>
        <p:spPr>
          <a:xfrm>
            <a:off x="1603116" y="-56461"/>
            <a:ext cx="4044697" cy="369332"/>
          </a:xfrm>
          <a:prstGeom prst="rect">
            <a:avLst/>
          </a:prstGeom>
        </p:spPr>
        <p:txBody>
          <a:bodyPr wrap="none">
            <a:spAutoFit/>
          </a:bodyPr>
          <a:lstStyle/>
          <a:p>
            <a:r>
              <a:rPr lang="en-US" smtClean="0">
                <a:latin typeface="Courier" charset="0"/>
                <a:ea typeface="Courier" charset="0"/>
                <a:cs typeface="Courier" charset="0"/>
              </a:rPr>
              <a:t>B  B  C  C  P  N  B  B  N  P</a:t>
            </a:r>
            <a:endParaRPr lang="en-US" dirty="0" smtClean="0">
              <a:latin typeface="Courier" charset="0"/>
              <a:ea typeface="Courier" charset="0"/>
              <a:cs typeface="Courier" charset="0"/>
            </a:endParaRPr>
          </a:p>
        </p:txBody>
      </p:sp>
    </p:spTree>
    <p:extLst>
      <p:ext uri="{BB962C8B-B14F-4D97-AF65-F5344CB8AC3E}">
        <p14:creationId xmlns:p14="http://schemas.microsoft.com/office/powerpoint/2010/main" val="20187006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00050"/>
            <a:ext cx="10515600" cy="5776913"/>
          </a:xfrm>
        </p:spPr>
        <p:txBody>
          <a:bodyPr>
            <a:normAutofit/>
          </a:bodyPr>
          <a:lstStyle/>
          <a:p>
            <a:r>
              <a:rPr lang="en-US" sz="1200" i="1" dirty="0" smtClean="0">
                <a:latin typeface="Times New Roman" charset="0"/>
                <a:ea typeface="Times New Roman" charset="0"/>
                <a:cs typeface="Times New Roman" charset="0"/>
              </a:rPr>
              <a:t>Toy MSA figure description without structure:</a:t>
            </a:r>
          </a:p>
          <a:p>
            <a:r>
              <a:rPr lang="en-US" sz="1200" dirty="0" smtClean="0">
                <a:latin typeface="Arial" charset="0"/>
                <a:ea typeface="Arial" charset="0"/>
                <a:cs typeface="Arial" charset="0"/>
              </a:rPr>
              <a:t>Multiple Sequence Alignment (MSA) of toy RNA sequence data where columns 4 and 5 show highly conserved nucleotides across all sequences. With pairwise alignments between only two sequences there is a higher chance of finding spurious matches between sequences that may not be actually conserved within the family. Comparing multiple sequences at gives greater confidence in predicting important sites in the molecule that could be implicated in function.</a:t>
            </a:r>
          </a:p>
          <a:p>
            <a:endParaRPr lang="en-US" sz="1200" i="1" dirty="0">
              <a:latin typeface="Times New Roman" charset="0"/>
              <a:ea typeface="Times New Roman" charset="0"/>
              <a:cs typeface="Times New Roman" charset="0"/>
            </a:endParaRPr>
          </a:p>
          <a:p>
            <a:endParaRPr lang="en-US" sz="1200" i="1" dirty="0" smtClean="0">
              <a:latin typeface="Times New Roman" charset="0"/>
              <a:ea typeface="Times New Roman" charset="0"/>
              <a:cs typeface="Times New Roman" charset="0"/>
            </a:endParaRPr>
          </a:p>
          <a:p>
            <a:r>
              <a:rPr lang="en-US" sz="1200" i="1" dirty="0" smtClean="0">
                <a:latin typeface="Times New Roman" charset="0"/>
                <a:ea typeface="Times New Roman" charset="0"/>
                <a:cs typeface="Times New Roman" charset="0"/>
              </a:rPr>
              <a:t>Toy MSA figures description with </a:t>
            </a:r>
            <a:r>
              <a:rPr lang="en-US" sz="1200" i="1" dirty="0" smtClean="0">
                <a:latin typeface="Times New Roman" charset="0"/>
                <a:ea typeface="Times New Roman" charset="0"/>
                <a:cs typeface="Times New Roman" charset="0"/>
              </a:rPr>
              <a:t>nested </a:t>
            </a:r>
            <a:r>
              <a:rPr lang="en-US" sz="1200" i="1" dirty="0" smtClean="0">
                <a:latin typeface="Times New Roman" charset="0"/>
                <a:ea typeface="Times New Roman" charset="0"/>
                <a:cs typeface="Times New Roman" charset="0"/>
              </a:rPr>
              <a:t>structure:</a:t>
            </a:r>
          </a:p>
          <a:p>
            <a:r>
              <a:rPr lang="en-US" sz="1200" dirty="0">
                <a:latin typeface="Arial" charset="0"/>
                <a:ea typeface="Arial" charset="0"/>
                <a:cs typeface="Arial" charset="0"/>
              </a:rPr>
              <a:t>MSA of toy RNA sequences which have conserved base pairs shown by columns with </a:t>
            </a:r>
            <a:r>
              <a:rPr lang="en-US" sz="1200" dirty="0" err="1">
                <a:latin typeface="Arial" charset="0"/>
                <a:ea typeface="Arial" charset="0"/>
                <a:cs typeface="Arial" charset="0"/>
              </a:rPr>
              <a:t>covarying</a:t>
            </a:r>
            <a:r>
              <a:rPr lang="en-US" sz="1200" dirty="0">
                <a:latin typeface="Arial" charset="0"/>
                <a:ea typeface="Arial" charset="0"/>
                <a:cs typeface="Arial" charset="0"/>
              </a:rPr>
              <a:t> nucleotides that conserve base pairings. Sites are aligned in columns. </a:t>
            </a:r>
            <a:r>
              <a:rPr lang="en-US" sz="1200" dirty="0" smtClean="0">
                <a:latin typeface="Arial" charset="0"/>
                <a:ea typeface="Arial" charset="0"/>
                <a:cs typeface="Arial" charset="0"/>
              </a:rPr>
              <a:t>Proper alignment of sequences shows the evolutionary conservation of nucleotides across different sequences at similar sites. Columns 3 and 4 show conserved single nucleotides, in which down the column a similar base pair is frequently observed. Two base pairs are shown between </a:t>
            </a:r>
            <a:r>
              <a:rPr lang="en-US" sz="1200" dirty="0">
                <a:latin typeface="Arial" charset="0"/>
                <a:ea typeface="Arial" charset="0"/>
                <a:cs typeface="Arial" charset="0"/>
              </a:rPr>
              <a:t>sites 1,2 and sites 7,8</a:t>
            </a:r>
            <a:r>
              <a:rPr lang="en-US" sz="1200" dirty="0" smtClean="0">
                <a:latin typeface="Arial" charset="0"/>
                <a:ea typeface="Arial" charset="0"/>
                <a:cs typeface="Arial" charset="0"/>
              </a:rPr>
              <a:t>. These columns individually do not show conservation, but the pairs of nucleotides show conserved base pairings.</a:t>
            </a:r>
          </a:p>
          <a:p>
            <a:endParaRPr lang="en-US" sz="1200" i="1" dirty="0" smtClean="0">
              <a:latin typeface="Arial" charset="0"/>
              <a:ea typeface="Arial" charset="0"/>
              <a:cs typeface="Arial" charset="0"/>
            </a:endParaRPr>
          </a:p>
          <a:p>
            <a:r>
              <a:rPr lang="en-US" sz="1200" i="1" dirty="0">
                <a:latin typeface="Times New Roman" charset="0"/>
                <a:ea typeface="Times New Roman" charset="0"/>
                <a:cs typeface="Times New Roman" charset="0"/>
              </a:rPr>
              <a:t>Toy MSA figures description with </a:t>
            </a:r>
            <a:r>
              <a:rPr lang="en-US" sz="1200" i="1" dirty="0" smtClean="0">
                <a:latin typeface="Times New Roman" charset="0"/>
                <a:ea typeface="Times New Roman" charset="0"/>
                <a:cs typeface="Times New Roman" charset="0"/>
              </a:rPr>
              <a:t>non-nested </a:t>
            </a:r>
            <a:r>
              <a:rPr lang="en-US" sz="1200" i="1" dirty="0">
                <a:latin typeface="Times New Roman" charset="0"/>
                <a:ea typeface="Times New Roman" charset="0"/>
                <a:cs typeface="Times New Roman" charset="0"/>
              </a:rPr>
              <a:t>structure:</a:t>
            </a:r>
          </a:p>
          <a:p>
            <a:r>
              <a:rPr lang="en-US" sz="1200" dirty="0" smtClean="0">
                <a:latin typeface="Arial" charset="0"/>
                <a:ea typeface="Arial" charset="0"/>
                <a:cs typeface="Arial" charset="0"/>
              </a:rPr>
              <a:t>The toy MSA from Figure 1 is shown, but a new base pair between sites 5 and 10 is inserted which is non-nested with respect to the other base pairs. This new base pair is </a:t>
            </a:r>
            <a:r>
              <a:rPr lang="en-US" sz="1200" dirty="0">
                <a:latin typeface="Arial" charset="0"/>
                <a:ea typeface="Arial" charset="0"/>
                <a:cs typeface="Arial" charset="0"/>
              </a:rPr>
              <a:t>not enclosed within or outside of the stem. An SCFG would not be able to model </a:t>
            </a:r>
            <a:r>
              <a:rPr lang="en-US" sz="1200" dirty="0" smtClean="0">
                <a:latin typeface="Arial" charset="0"/>
                <a:ea typeface="Arial" charset="0"/>
                <a:cs typeface="Arial" charset="0"/>
              </a:rPr>
              <a:t>this </a:t>
            </a:r>
            <a:r>
              <a:rPr lang="en-US" sz="1200" dirty="0">
                <a:latin typeface="Arial" charset="0"/>
                <a:ea typeface="Arial" charset="0"/>
                <a:cs typeface="Arial" charset="0"/>
              </a:rPr>
              <a:t>non-nested base pair and thus would not account for it in making predictions of sequence similarity</a:t>
            </a:r>
            <a:r>
              <a:rPr lang="en-US" sz="1200" i="1" dirty="0">
                <a:latin typeface="Times New Roman" charset="0"/>
                <a:ea typeface="Times New Roman" charset="0"/>
                <a:cs typeface="Times New Roman" charset="0"/>
              </a:rPr>
              <a:t>. </a:t>
            </a:r>
          </a:p>
          <a:p>
            <a:r>
              <a:rPr lang="en-US" sz="1200" dirty="0" smtClean="0">
                <a:latin typeface="Arial" charset="0"/>
                <a:ea typeface="Arial" charset="0"/>
                <a:cs typeface="Arial" charset="0"/>
              </a:rPr>
              <a:t> </a:t>
            </a:r>
            <a:endParaRPr lang="en-US" sz="1200" i="1" dirty="0">
              <a:latin typeface="Arial" charset="0"/>
              <a:ea typeface="Arial" charset="0"/>
              <a:cs typeface="Arial" charset="0"/>
            </a:endParaRPr>
          </a:p>
          <a:p>
            <a:r>
              <a:rPr lang="en-US" sz="1200" i="1" dirty="0" smtClean="0">
                <a:latin typeface="Times New Roman" charset="0"/>
                <a:ea typeface="Times New Roman" charset="0"/>
                <a:cs typeface="Times New Roman" charset="0"/>
              </a:rPr>
              <a:t>Previous description for toy MSA explaining the difference between nested and non-nested base pairs</a:t>
            </a:r>
            <a:endParaRPr lang="en-US" sz="1200" i="1" dirty="0" smtClean="0">
              <a:latin typeface="Times New Roman" charset="0"/>
              <a:ea typeface="Times New Roman" charset="0"/>
              <a:cs typeface="Times New Roman" charset="0"/>
            </a:endParaRPr>
          </a:p>
          <a:p>
            <a:r>
              <a:rPr lang="en-US" sz="1200" dirty="0" smtClean="0">
                <a:latin typeface="Arial" charset="0"/>
                <a:ea typeface="Arial" charset="0"/>
                <a:cs typeface="Arial" charset="0"/>
              </a:rPr>
              <a:t>MSA of toy RNA sequences which have conserved base pairs shown by columns with </a:t>
            </a:r>
            <a:r>
              <a:rPr lang="en-US" sz="1200" dirty="0" err="1" smtClean="0">
                <a:latin typeface="Arial" charset="0"/>
                <a:ea typeface="Arial" charset="0"/>
                <a:cs typeface="Arial" charset="0"/>
              </a:rPr>
              <a:t>covarying</a:t>
            </a:r>
            <a:r>
              <a:rPr lang="en-US" sz="1200" dirty="0" smtClean="0">
                <a:latin typeface="Arial" charset="0"/>
                <a:ea typeface="Arial" charset="0"/>
                <a:cs typeface="Arial" charset="0"/>
              </a:rPr>
              <a:t> nucleotides that conserve base pairings. Columns 3 and 4 show conserved single nucleotides. Two nested base pairs are shown between sites 1,2 and sites 7,8. A non-nested base pair is also seen between the inner loop (site 5 ) and site 10. An SCFG would not be able to model the non-nested base pair and thus would not account for it in making predictions of sequence similarity</a:t>
            </a:r>
            <a:r>
              <a:rPr lang="en-US" sz="1200" i="1" dirty="0" smtClean="0">
                <a:latin typeface="Times New Roman" charset="0"/>
                <a:ea typeface="Times New Roman" charset="0"/>
                <a:cs typeface="Times New Roman" charset="0"/>
              </a:rPr>
              <a:t>. </a:t>
            </a:r>
            <a:endParaRPr lang="en-US" sz="1200" i="1"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578253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srcRect r="68366"/>
          <a:stretch/>
        </p:blipFill>
        <p:spPr>
          <a:xfrm>
            <a:off x="10642861" y="844666"/>
            <a:ext cx="164697" cy="2172341"/>
          </a:xfrm>
          <a:prstGeom prst="rect">
            <a:avLst/>
          </a:prstGeom>
        </p:spPr>
      </p:pic>
      <p:sp>
        <p:nvSpPr>
          <p:cNvPr id="4" name="TextBox 3"/>
          <p:cNvSpPr txBox="1"/>
          <p:nvPr/>
        </p:nvSpPr>
        <p:spPr>
          <a:xfrm>
            <a:off x="247092" y="1897411"/>
            <a:ext cx="1472391" cy="523220"/>
          </a:xfrm>
          <a:prstGeom prst="rect">
            <a:avLst/>
          </a:prstGeom>
          <a:noFill/>
        </p:spPr>
        <p:txBody>
          <a:bodyPr wrap="none" rtlCol="0">
            <a:spAutoFit/>
          </a:bodyPr>
          <a:lstStyle/>
          <a:p>
            <a:r>
              <a:rPr lang="en-US" sz="2800" b="1" dirty="0" smtClean="0">
                <a:solidFill>
                  <a:srgbClr val="0000CC"/>
                </a:solidFill>
              </a:rPr>
              <a:t>AG</a:t>
            </a:r>
            <a:r>
              <a:rPr lang="en-US" sz="2800" b="1" dirty="0">
                <a:solidFill>
                  <a:srgbClr val="FF0000"/>
                </a:solidFill>
              </a:rPr>
              <a:t>U</a:t>
            </a:r>
            <a:r>
              <a:rPr lang="en-US" sz="2800" b="1" dirty="0" smtClean="0">
                <a:solidFill>
                  <a:srgbClr val="0000CC"/>
                </a:solidFill>
              </a:rPr>
              <a:t>GCC</a:t>
            </a:r>
            <a:endParaRPr lang="en-US" sz="2800" b="1" dirty="0">
              <a:solidFill>
                <a:srgbClr val="0000CC"/>
              </a:solidFill>
            </a:endParaRPr>
          </a:p>
        </p:txBody>
      </p:sp>
      <p:cxnSp>
        <p:nvCxnSpPr>
          <p:cNvPr id="6" name="Straight Arrow Connector 5"/>
          <p:cNvCxnSpPr/>
          <p:nvPr/>
        </p:nvCxnSpPr>
        <p:spPr>
          <a:xfrm flipV="1">
            <a:off x="1652285" y="1365375"/>
            <a:ext cx="2040752" cy="796847"/>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p:cNvCxnSpPr/>
          <p:nvPr/>
        </p:nvCxnSpPr>
        <p:spPr>
          <a:xfrm flipV="1">
            <a:off x="1652285" y="1796987"/>
            <a:ext cx="2040752" cy="365234"/>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p:cNvCxnSpPr/>
          <p:nvPr/>
        </p:nvCxnSpPr>
        <p:spPr>
          <a:xfrm>
            <a:off x="1652285" y="2146161"/>
            <a:ext cx="2067845" cy="114359"/>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p:cNvCxnSpPr/>
          <p:nvPr/>
        </p:nvCxnSpPr>
        <p:spPr>
          <a:xfrm>
            <a:off x="1678526" y="2199385"/>
            <a:ext cx="2041604" cy="584188"/>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25" name="TextBox 24"/>
          <p:cNvSpPr txBox="1"/>
          <p:nvPr/>
        </p:nvSpPr>
        <p:spPr>
          <a:xfrm>
            <a:off x="3828093" y="1132888"/>
            <a:ext cx="1452064" cy="523220"/>
          </a:xfrm>
          <a:prstGeom prst="rect">
            <a:avLst/>
          </a:prstGeom>
          <a:noFill/>
        </p:spPr>
        <p:txBody>
          <a:bodyPr wrap="none" rtlCol="0">
            <a:spAutoFit/>
          </a:bodyPr>
          <a:lstStyle/>
          <a:p>
            <a:r>
              <a:rPr lang="en-US" sz="2800" b="1" dirty="0" smtClean="0">
                <a:solidFill>
                  <a:srgbClr val="0000CC"/>
                </a:solidFill>
              </a:rPr>
              <a:t>AG</a:t>
            </a:r>
            <a:r>
              <a:rPr lang="en-US" sz="2800" b="1" dirty="0" smtClean="0">
                <a:solidFill>
                  <a:srgbClr val="00B050"/>
                </a:solidFill>
              </a:rPr>
              <a:t>A</a:t>
            </a:r>
            <a:r>
              <a:rPr lang="en-US" sz="2800" b="1" dirty="0" smtClean="0">
                <a:solidFill>
                  <a:srgbClr val="0000CC"/>
                </a:solidFill>
              </a:rPr>
              <a:t>GCC</a:t>
            </a:r>
            <a:endParaRPr lang="en-US" sz="2800" b="1" dirty="0">
              <a:solidFill>
                <a:srgbClr val="0000CC"/>
              </a:solidFill>
            </a:endParaRPr>
          </a:p>
        </p:txBody>
      </p:sp>
      <p:sp>
        <p:nvSpPr>
          <p:cNvPr id="26" name="TextBox 25"/>
          <p:cNvSpPr txBox="1"/>
          <p:nvPr/>
        </p:nvSpPr>
        <p:spPr>
          <a:xfrm>
            <a:off x="3828094" y="1510885"/>
            <a:ext cx="1426609" cy="523220"/>
          </a:xfrm>
          <a:prstGeom prst="rect">
            <a:avLst/>
          </a:prstGeom>
          <a:noFill/>
        </p:spPr>
        <p:txBody>
          <a:bodyPr wrap="none" rtlCol="0">
            <a:spAutoFit/>
          </a:bodyPr>
          <a:lstStyle/>
          <a:p>
            <a:r>
              <a:rPr lang="en-US" sz="2800" b="1" dirty="0" smtClean="0">
                <a:solidFill>
                  <a:srgbClr val="0000CC"/>
                </a:solidFill>
              </a:rPr>
              <a:t>AG</a:t>
            </a:r>
            <a:r>
              <a:rPr lang="en-US" sz="2800" b="1" dirty="0" smtClean="0">
                <a:solidFill>
                  <a:srgbClr val="00B050"/>
                </a:solidFill>
              </a:rPr>
              <a:t>C</a:t>
            </a:r>
            <a:r>
              <a:rPr lang="en-US" sz="2800" b="1" dirty="0" smtClean="0">
                <a:solidFill>
                  <a:srgbClr val="0000CC"/>
                </a:solidFill>
              </a:rPr>
              <a:t>GCC</a:t>
            </a:r>
            <a:endParaRPr lang="en-US" sz="2800" b="1" dirty="0">
              <a:solidFill>
                <a:srgbClr val="0000CC"/>
              </a:solidFill>
            </a:endParaRPr>
          </a:p>
        </p:txBody>
      </p:sp>
      <p:sp>
        <p:nvSpPr>
          <p:cNvPr id="27" name="TextBox 26"/>
          <p:cNvSpPr txBox="1"/>
          <p:nvPr/>
        </p:nvSpPr>
        <p:spPr>
          <a:xfrm>
            <a:off x="3828092" y="2416014"/>
            <a:ext cx="1472391" cy="523220"/>
          </a:xfrm>
          <a:prstGeom prst="rect">
            <a:avLst/>
          </a:prstGeom>
          <a:noFill/>
        </p:spPr>
        <p:txBody>
          <a:bodyPr wrap="none" rtlCol="0">
            <a:spAutoFit/>
          </a:bodyPr>
          <a:lstStyle/>
          <a:p>
            <a:r>
              <a:rPr lang="en-US" sz="2800" b="1" dirty="0" smtClean="0">
                <a:solidFill>
                  <a:srgbClr val="0000CC"/>
                </a:solidFill>
              </a:rPr>
              <a:t>AG</a:t>
            </a:r>
            <a:r>
              <a:rPr lang="en-US" sz="2800" b="1" dirty="0">
                <a:solidFill>
                  <a:srgbClr val="00B050"/>
                </a:solidFill>
              </a:rPr>
              <a:t>U</a:t>
            </a:r>
            <a:r>
              <a:rPr lang="en-US" sz="2800" b="1" dirty="0" smtClean="0">
                <a:solidFill>
                  <a:srgbClr val="0000CC"/>
                </a:solidFill>
              </a:rPr>
              <a:t>GCC</a:t>
            </a:r>
            <a:endParaRPr lang="en-US" sz="2800" b="1" dirty="0">
              <a:solidFill>
                <a:srgbClr val="0000CC"/>
              </a:solidFill>
            </a:endParaRPr>
          </a:p>
        </p:txBody>
      </p:sp>
      <p:sp>
        <p:nvSpPr>
          <p:cNvPr id="28" name="TextBox 27"/>
          <p:cNvSpPr txBox="1"/>
          <p:nvPr/>
        </p:nvSpPr>
        <p:spPr>
          <a:xfrm>
            <a:off x="3828092" y="1930837"/>
            <a:ext cx="1467581" cy="523220"/>
          </a:xfrm>
          <a:prstGeom prst="rect">
            <a:avLst/>
          </a:prstGeom>
          <a:noFill/>
        </p:spPr>
        <p:txBody>
          <a:bodyPr wrap="none" rtlCol="0">
            <a:spAutoFit/>
          </a:bodyPr>
          <a:lstStyle/>
          <a:p>
            <a:r>
              <a:rPr lang="en-US" sz="2800" b="1" dirty="0" smtClean="0">
                <a:solidFill>
                  <a:srgbClr val="0000CC"/>
                </a:solidFill>
              </a:rPr>
              <a:t>AG</a:t>
            </a:r>
            <a:r>
              <a:rPr lang="en-US" sz="2800" b="1" dirty="0" smtClean="0">
                <a:solidFill>
                  <a:srgbClr val="00B050"/>
                </a:solidFill>
              </a:rPr>
              <a:t>G</a:t>
            </a:r>
            <a:r>
              <a:rPr lang="en-US" sz="2800" b="1" dirty="0" smtClean="0">
                <a:solidFill>
                  <a:srgbClr val="0000CC"/>
                </a:solidFill>
              </a:rPr>
              <a:t>GCC</a:t>
            </a:r>
            <a:endParaRPr lang="en-US" sz="2800" b="1" dirty="0">
              <a:solidFill>
                <a:srgbClr val="0000CC"/>
              </a:solidFill>
            </a:endParaRPr>
          </a:p>
        </p:txBody>
      </p:sp>
      <p:sp>
        <p:nvSpPr>
          <p:cNvPr id="29" name="TextBox 28"/>
          <p:cNvSpPr txBox="1"/>
          <p:nvPr/>
        </p:nvSpPr>
        <p:spPr>
          <a:xfrm>
            <a:off x="5211551" y="2519282"/>
            <a:ext cx="502061" cy="36933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smtClean="0">
                <a:solidFill>
                  <a:srgbClr val="FF0000"/>
                </a:solidFill>
              </a:rPr>
              <a:t>WT</a:t>
            </a:r>
            <a:endParaRPr lang="en-US" dirty="0">
              <a:solidFill>
                <a:srgbClr val="FF0000"/>
              </a:solidFill>
            </a:endParaRPr>
          </a:p>
        </p:txBody>
      </p:sp>
      <p:sp>
        <p:nvSpPr>
          <p:cNvPr id="30" name="Rectangle 29"/>
          <p:cNvSpPr/>
          <p:nvPr/>
        </p:nvSpPr>
        <p:spPr>
          <a:xfrm>
            <a:off x="6721563" y="1510885"/>
            <a:ext cx="1032934" cy="90512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31" name="Straight Arrow Connector 30"/>
          <p:cNvCxnSpPr/>
          <p:nvPr/>
        </p:nvCxnSpPr>
        <p:spPr>
          <a:xfrm flipV="1">
            <a:off x="7792445" y="1188326"/>
            <a:ext cx="2040752" cy="796847"/>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2" name="Straight Arrow Connector 31"/>
          <p:cNvCxnSpPr/>
          <p:nvPr/>
        </p:nvCxnSpPr>
        <p:spPr>
          <a:xfrm flipV="1">
            <a:off x="7792445" y="1619938"/>
            <a:ext cx="2040752" cy="365234"/>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p:cNvCxnSpPr/>
          <p:nvPr/>
        </p:nvCxnSpPr>
        <p:spPr>
          <a:xfrm>
            <a:off x="7792445" y="1935245"/>
            <a:ext cx="2067845" cy="114359"/>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4" name="Straight Arrow Connector 33"/>
          <p:cNvCxnSpPr/>
          <p:nvPr/>
        </p:nvCxnSpPr>
        <p:spPr>
          <a:xfrm>
            <a:off x="7818686" y="1988469"/>
            <a:ext cx="2041604" cy="584188"/>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5" name="Straight Arrow Connector 34"/>
          <p:cNvCxnSpPr>
            <a:stCxn id="26" idx="3"/>
            <a:endCxn id="30" idx="1"/>
          </p:cNvCxnSpPr>
          <p:nvPr/>
        </p:nvCxnSpPr>
        <p:spPr>
          <a:xfrm>
            <a:off x="5254703" y="1772495"/>
            <a:ext cx="1466860" cy="190955"/>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6" name="Straight Arrow Connector 35"/>
          <p:cNvCxnSpPr>
            <a:stCxn id="28" idx="3"/>
            <a:endCxn id="30" idx="1"/>
          </p:cNvCxnSpPr>
          <p:nvPr/>
        </p:nvCxnSpPr>
        <p:spPr>
          <a:xfrm flipV="1">
            <a:off x="5295673" y="1963450"/>
            <a:ext cx="1425890" cy="228997"/>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7" name="Straight Arrow Connector 36"/>
          <p:cNvCxnSpPr>
            <a:stCxn id="29" idx="3"/>
            <a:endCxn id="30" idx="1"/>
          </p:cNvCxnSpPr>
          <p:nvPr/>
        </p:nvCxnSpPr>
        <p:spPr>
          <a:xfrm flipV="1">
            <a:off x="5713612" y="1963450"/>
            <a:ext cx="1007951" cy="740498"/>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38" name="Straight Arrow Connector 37"/>
          <p:cNvCxnSpPr>
            <a:stCxn id="25" idx="3"/>
            <a:endCxn id="30" idx="1"/>
          </p:cNvCxnSpPr>
          <p:nvPr/>
        </p:nvCxnSpPr>
        <p:spPr>
          <a:xfrm>
            <a:off x="5280157" y="1394498"/>
            <a:ext cx="1441406" cy="568952"/>
          </a:xfrm>
          <a:prstGeom prst="straightConnector1">
            <a:avLst/>
          </a:prstGeom>
          <a:ln w="50800">
            <a:solidFill>
              <a:schemeClr val="tx1"/>
            </a:solidFill>
            <a:tailEnd type="triangle"/>
          </a:ln>
        </p:spPr>
        <p:style>
          <a:lnRef idx="3">
            <a:schemeClr val="dk1"/>
          </a:lnRef>
          <a:fillRef idx="0">
            <a:schemeClr val="dk1"/>
          </a:fillRef>
          <a:effectRef idx="2">
            <a:schemeClr val="dk1"/>
          </a:effectRef>
          <a:fontRef idx="minor">
            <a:schemeClr val="tx1"/>
          </a:fontRef>
        </p:style>
      </p:cxnSp>
      <p:graphicFrame>
        <p:nvGraphicFramePr>
          <p:cNvPr id="53" name="Table 52"/>
          <p:cNvGraphicFramePr>
            <a:graphicFrameLocks noGrp="1"/>
          </p:cNvGraphicFramePr>
          <p:nvPr>
            <p:extLst>
              <p:ext uri="{D42A27DB-BD31-4B8C-83A1-F6EECF244321}">
                <p14:modId xmlns:p14="http://schemas.microsoft.com/office/powerpoint/2010/main" val="714852155"/>
              </p:ext>
            </p:extLst>
          </p:nvPr>
        </p:nvGraphicFramePr>
        <p:xfrm>
          <a:off x="10028666" y="942436"/>
          <a:ext cx="452096" cy="1841136"/>
        </p:xfrm>
        <a:graphic>
          <a:graphicData uri="http://schemas.openxmlformats.org/drawingml/2006/table">
            <a:tbl>
              <a:tblPr firstRow="1" bandRow="1">
                <a:tableStyleId>{2D5ABB26-0587-4C30-8999-92F81FD0307C}</a:tableStyleId>
              </a:tblPr>
              <a:tblGrid>
                <a:gridCol w="452096"/>
              </a:tblGrid>
              <a:tr h="460284">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r>
              <a:tr h="460284">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r>
              <a:tr h="460284">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r>
              <a:tr h="460284">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8306B"/>
                    </a:solidFill>
                  </a:tcPr>
                </a:tc>
              </a:tr>
            </a:tbl>
          </a:graphicData>
        </a:graphic>
      </p:graphicFrame>
      <p:sp>
        <p:nvSpPr>
          <p:cNvPr id="58" name="TextBox 57"/>
          <p:cNvSpPr txBox="1"/>
          <p:nvPr/>
        </p:nvSpPr>
        <p:spPr>
          <a:xfrm>
            <a:off x="6953525" y="1456033"/>
            <a:ext cx="1677839" cy="1015663"/>
          </a:xfrm>
          <a:prstGeom prst="rect">
            <a:avLst/>
          </a:prstGeom>
          <a:noFill/>
        </p:spPr>
        <p:txBody>
          <a:bodyPr wrap="square" rtlCol="0">
            <a:spAutoFit/>
          </a:bodyPr>
          <a:lstStyle/>
          <a:p>
            <a:r>
              <a:rPr lang="en-US" sz="6000" dirty="0">
                <a:solidFill>
                  <a:schemeClr val="bg1"/>
                </a:solidFill>
              </a:rPr>
              <a:t>?</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24689" t="29767" r="25511"/>
          <a:stretch/>
        </p:blipFill>
        <p:spPr>
          <a:xfrm>
            <a:off x="4324144" y="4598893"/>
            <a:ext cx="2276873" cy="1785789"/>
          </a:xfrm>
          <a:prstGeom prst="rect">
            <a:avLst/>
          </a:prstGeom>
        </p:spPr>
      </p:pic>
      <p:sp>
        <p:nvSpPr>
          <p:cNvPr id="5" name="Oval 4"/>
          <p:cNvSpPr/>
          <p:nvPr/>
        </p:nvSpPr>
        <p:spPr>
          <a:xfrm>
            <a:off x="5272119" y="3226046"/>
            <a:ext cx="166907" cy="161365"/>
          </a:xfrm>
          <a:prstGeom prst="ellipse">
            <a:avLst/>
          </a:prstGeom>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5" name="Oval 74"/>
          <p:cNvSpPr/>
          <p:nvPr/>
        </p:nvSpPr>
        <p:spPr>
          <a:xfrm>
            <a:off x="5280157" y="3722948"/>
            <a:ext cx="166907" cy="161365"/>
          </a:xfrm>
          <a:prstGeom prst="ellipse">
            <a:avLst/>
          </a:prstGeom>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6" name="Oval 75"/>
          <p:cNvSpPr/>
          <p:nvPr/>
        </p:nvSpPr>
        <p:spPr>
          <a:xfrm>
            <a:off x="5277859" y="4195897"/>
            <a:ext cx="166907" cy="161365"/>
          </a:xfrm>
          <a:prstGeom prst="ellipse">
            <a:avLst/>
          </a:prstGeom>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Rectangle 6"/>
          <p:cNvSpPr/>
          <p:nvPr/>
        </p:nvSpPr>
        <p:spPr>
          <a:xfrm>
            <a:off x="554636" y="2333699"/>
            <a:ext cx="629587" cy="82315"/>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10254714" y="510942"/>
            <a:ext cx="1627632" cy="369332"/>
          </a:xfrm>
          <a:prstGeom prst="rect">
            <a:avLst/>
          </a:prstGeom>
          <a:noFill/>
        </p:spPr>
        <p:txBody>
          <a:bodyPr wrap="square" rtlCol="0">
            <a:spAutoFit/>
          </a:bodyPr>
          <a:lstStyle/>
          <a:p>
            <a:r>
              <a:rPr lang="en-US" smtClean="0"/>
              <a:t>High Score</a:t>
            </a:r>
            <a:endParaRPr lang="en-US"/>
          </a:p>
        </p:txBody>
      </p:sp>
      <p:sp>
        <p:nvSpPr>
          <p:cNvPr id="39" name="TextBox 38"/>
          <p:cNvSpPr txBox="1"/>
          <p:nvPr/>
        </p:nvSpPr>
        <p:spPr>
          <a:xfrm>
            <a:off x="10254714" y="2912406"/>
            <a:ext cx="1627632" cy="369332"/>
          </a:xfrm>
          <a:prstGeom prst="rect">
            <a:avLst/>
          </a:prstGeom>
          <a:noFill/>
        </p:spPr>
        <p:txBody>
          <a:bodyPr wrap="square" rtlCol="0">
            <a:spAutoFit/>
          </a:bodyPr>
          <a:lstStyle/>
          <a:p>
            <a:r>
              <a:rPr lang="en-US" dirty="0" smtClean="0"/>
              <a:t>Low Score</a:t>
            </a:r>
            <a:endParaRPr lang="en-US" dirty="0"/>
          </a:p>
        </p:txBody>
      </p:sp>
    </p:spTree>
    <p:extLst>
      <p:ext uri="{BB962C8B-B14F-4D97-AF65-F5344CB8AC3E}">
        <p14:creationId xmlns:p14="http://schemas.microsoft.com/office/powerpoint/2010/main" val="19887247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1200" dirty="0" smtClean="0">
                <a:latin typeface="Times New Roman" charset="0"/>
                <a:ea typeface="Times New Roman" charset="0"/>
                <a:cs typeface="Times New Roman" charset="0"/>
              </a:rPr>
              <a:t>First Order Mutagenesis schematic process</a:t>
            </a:r>
          </a:p>
          <a:p>
            <a:r>
              <a:rPr lang="en-US" sz="1200" dirty="0" smtClean="0">
                <a:latin typeface="Arial" charset="0"/>
                <a:ea typeface="Arial" charset="0"/>
                <a:cs typeface="Arial" charset="0"/>
              </a:rPr>
              <a:t>Schematic for First Order Mutagenesis on a toy sequence with conserved motif (GUG). For a selected nucleotide site, mutant sequences are generated </a:t>
            </a:r>
            <a:r>
              <a:rPr lang="en-US" sz="1200" i="1" dirty="0" smtClean="0">
                <a:latin typeface="Arial" charset="0"/>
                <a:ea typeface="Arial" charset="0"/>
                <a:cs typeface="Arial" charset="0"/>
              </a:rPr>
              <a:t>in silico </a:t>
            </a:r>
            <a:r>
              <a:rPr lang="en-US" sz="1200" dirty="0" smtClean="0">
                <a:latin typeface="Arial" charset="0"/>
                <a:ea typeface="Arial" charset="0"/>
                <a:cs typeface="Arial" charset="0"/>
              </a:rPr>
              <a:t>with every possible mutation at that site. These mutant sequences are tested using a trained NN producing a score for each mutant. If the NN has learned that the nucleotide is important for function, it should give the highest score for the WT nucleotide (U). We repeat this for every site in the sequence producing a mutation score vector for each site. These scores can be visualized as saliency logos depicting the proportional importance of each nucleotide in the sequence. These logos show what the NN has learned about the data allowing comparison with ground truth information to verify if the model is learning relevant biological features.</a:t>
            </a:r>
          </a:p>
        </p:txBody>
      </p:sp>
    </p:spTree>
    <p:extLst>
      <p:ext uri="{BB962C8B-B14F-4D97-AF65-F5344CB8AC3E}">
        <p14:creationId xmlns:p14="http://schemas.microsoft.com/office/powerpoint/2010/main" val="1542191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536" y="819912"/>
            <a:ext cx="10058400" cy="5029200"/>
          </a:xfrm>
          <a:prstGeom prst="rect">
            <a:avLst/>
          </a:prstGeom>
        </p:spPr>
      </p:pic>
      <p:sp>
        <p:nvSpPr>
          <p:cNvPr id="3" name="Rectangle 2"/>
          <p:cNvSpPr/>
          <p:nvPr/>
        </p:nvSpPr>
        <p:spPr>
          <a:xfrm rot="18941693">
            <a:off x="2169273" y="3979236"/>
            <a:ext cx="289796" cy="213755"/>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rot="18941693">
            <a:off x="4316727" y="1857511"/>
            <a:ext cx="289796" cy="213755"/>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rot="18941693">
            <a:off x="5172557" y="1729235"/>
            <a:ext cx="397298" cy="213755"/>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941693">
            <a:off x="1993927" y="4868279"/>
            <a:ext cx="397298" cy="213755"/>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941693">
            <a:off x="7077744" y="3835063"/>
            <a:ext cx="289796" cy="213755"/>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rot="18941693">
            <a:off x="9171756" y="1713338"/>
            <a:ext cx="289796" cy="213755"/>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18941693">
            <a:off x="10081028" y="1585062"/>
            <a:ext cx="397298" cy="213755"/>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rot="18941693">
            <a:off x="6902398" y="4724106"/>
            <a:ext cx="397298" cy="213755"/>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18941693">
            <a:off x="3791003" y="1850931"/>
            <a:ext cx="477626" cy="236403"/>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rot="18941693">
            <a:off x="2075358" y="3582805"/>
            <a:ext cx="477626" cy="236403"/>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rot="18941693">
            <a:off x="8585092" y="1721846"/>
            <a:ext cx="477626" cy="236403"/>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18941693">
            <a:off x="6898885" y="3467705"/>
            <a:ext cx="477626" cy="236403"/>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3897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808" y="673608"/>
            <a:ext cx="10058400" cy="5029200"/>
          </a:xfrm>
          <a:prstGeom prst="rect">
            <a:avLst/>
          </a:prstGeom>
        </p:spPr>
      </p:pic>
      <p:sp>
        <p:nvSpPr>
          <p:cNvPr id="3" name="Rectangle 2"/>
          <p:cNvSpPr/>
          <p:nvPr/>
        </p:nvSpPr>
        <p:spPr>
          <a:xfrm rot="18941693">
            <a:off x="1841781" y="1626372"/>
            <a:ext cx="477626" cy="177922"/>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rot="18941693">
            <a:off x="2966714" y="2961961"/>
            <a:ext cx="883619" cy="177922"/>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rot="18941693">
            <a:off x="3531864" y="3558861"/>
            <a:ext cx="883619" cy="177922"/>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941693">
            <a:off x="4097016" y="4133282"/>
            <a:ext cx="883619" cy="177922"/>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941693">
            <a:off x="6559106" y="1665362"/>
            <a:ext cx="477626" cy="177922"/>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rot="18941693">
            <a:off x="7684036" y="3099247"/>
            <a:ext cx="883619" cy="177922"/>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18941693">
            <a:off x="8294909" y="3633906"/>
            <a:ext cx="883619" cy="177922"/>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rot="18941693">
            <a:off x="8860060" y="4228979"/>
            <a:ext cx="883619" cy="177922"/>
          </a:xfrm>
          <a:prstGeom prst="rect">
            <a:avLst/>
          </a:prstGeom>
          <a:no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534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20250"/>
            <a:ext cx="12192000" cy="3617500"/>
          </a:xfrm>
          <a:prstGeom prst="rect">
            <a:avLst/>
          </a:prstGeom>
        </p:spPr>
      </p:pic>
      <p:sp>
        <p:nvSpPr>
          <p:cNvPr id="3" name="TextBox 2"/>
          <p:cNvSpPr txBox="1"/>
          <p:nvPr/>
        </p:nvSpPr>
        <p:spPr>
          <a:xfrm>
            <a:off x="361507" y="1105786"/>
            <a:ext cx="552893" cy="584775"/>
          </a:xfrm>
          <a:prstGeom prst="rect">
            <a:avLst/>
          </a:prstGeom>
          <a:noFill/>
        </p:spPr>
        <p:txBody>
          <a:bodyPr wrap="square" rtlCol="0">
            <a:spAutoFit/>
          </a:bodyPr>
          <a:lstStyle/>
          <a:p>
            <a:r>
              <a:rPr lang="en-US" sz="3200" b="1" dirty="0" smtClean="0"/>
              <a:t>A</a:t>
            </a:r>
            <a:endParaRPr lang="en-US" b="1" dirty="0"/>
          </a:p>
        </p:txBody>
      </p:sp>
    </p:spTree>
    <p:extLst>
      <p:ext uri="{BB962C8B-B14F-4D97-AF65-F5344CB8AC3E}">
        <p14:creationId xmlns:p14="http://schemas.microsoft.com/office/powerpoint/2010/main" val="17451976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4480</TotalTime>
  <Words>740</Words>
  <Application>Microsoft Macintosh PowerPoint</Application>
  <PresentationFormat>Widescreen</PresentationFormat>
  <Paragraphs>69</Paragraphs>
  <Slides>10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Calibri Light</vt:lpstr>
      <vt:lpstr>Courier</vt: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Steffan Bradley</dc:creator>
  <cp:lastModifiedBy>Paul, Steffan Bradley</cp:lastModifiedBy>
  <cp:revision>20</cp:revision>
  <dcterms:created xsi:type="dcterms:W3CDTF">2019-02-22T01:37:30Z</dcterms:created>
  <dcterms:modified xsi:type="dcterms:W3CDTF">2019-03-04T02:41:28Z</dcterms:modified>
</cp:coreProperties>
</file>

<file path=docProps/thumbnail.jpeg>
</file>